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69" r:id="rId6"/>
    <p:sldId id="273" r:id="rId7"/>
    <p:sldId id="274" r:id="rId8"/>
    <p:sldId id="267" r:id="rId9"/>
    <p:sldId id="278" r:id="rId10"/>
    <p:sldId id="280" r:id="rId11"/>
    <p:sldId id="279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03B-1748-48E9-889B-398E9B597CB8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2D5-CCCA-4DEF-8090-E9984CFDD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9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03B-1748-48E9-889B-398E9B597CB8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2D5-CCCA-4DEF-8090-E9984CFDD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9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03B-1748-48E9-889B-398E9B597CB8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2D5-CCCA-4DEF-8090-E9984CFDD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7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03B-1748-48E9-889B-398E9B597CB8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2D5-CCCA-4DEF-8090-E9984CFDD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3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03B-1748-48E9-889B-398E9B597CB8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2D5-CCCA-4DEF-8090-E9984CFDD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8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03B-1748-48E9-889B-398E9B597CB8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2D5-CCCA-4DEF-8090-E9984CFDD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9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03B-1748-48E9-889B-398E9B597CB8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2D5-CCCA-4DEF-8090-E9984CFDD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9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03B-1748-48E9-889B-398E9B597CB8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2D5-CCCA-4DEF-8090-E9984CFDD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7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03B-1748-48E9-889B-398E9B597CB8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2D5-CCCA-4DEF-8090-E9984CFDD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3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03B-1748-48E9-889B-398E9B597CB8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2D5-CCCA-4DEF-8090-E9984CFDD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4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03B-1748-48E9-889B-398E9B597CB8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2D5-CCCA-4DEF-8090-E9984CFDD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2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C03B-1748-48E9-889B-398E9B597CB8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792D5-CCCA-4DEF-8090-E9984CFDD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mailto:ppeck@las-cruces.org" TargetMode="External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hyperlink" Target="http://www.scswa.net/" TargetMode="Externa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7" Type="http://schemas.openxmlformats.org/officeDocument/2006/relationships/image" Target="../media/image17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231" y="459631"/>
            <a:ext cx="10363200" cy="3979203"/>
          </a:xfrm>
        </p:spPr>
        <p:txBody>
          <a:bodyPr>
            <a:normAutofit fontScale="90000"/>
          </a:bodyPr>
          <a:lstStyle/>
          <a:p>
            <a:r>
              <a:rPr lang="en-US" dirty="0"/>
              <a:t>Combating Illegal Dumping In Do</a:t>
            </a:r>
            <a:r>
              <a:rPr lang="en-US" dirty="0">
                <a:latin typeface="Calisto MT" panose="02040603050505030304" pitchFamily="18" charset="0"/>
              </a:rPr>
              <a:t>ñ</a:t>
            </a:r>
            <a:r>
              <a:rPr lang="en-US" dirty="0"/>
              <a:t>a Ana County </a:t>
            </a:r>
            <a:br>
              <a:rPr lang="en-US" dirty="0"/>
            </a:br>
            <a:r>
              <a:rPr lang="en-US" dirty="0"/>
              <a:t>**********</a:t>
            </a:r>
            <a:br>
              <a:rPr lang="en-US" dirty="0"/>
            </a:br>
            <a:r>
              <a:rPr lang="en-US" dirty="0"/>
              <a:t>Creating the Illegal Dumping Partnership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82214"/>
            <a:ext cx="9144000" cy="1382354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Patrick Peck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Director, SCSWA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October 2018 </a:t>
            </a:r>
          </a:p>
        </p:txBody>
      </p:sp>
    </p:spTree>
    <p:extLst>
      <p:ext uri="{BB962C8B-B14F-4D97-AF65-F5344CB8AC3E}">
        <p14:creationId xmlns:p14="http://schemas.microsoft.com/office/powerpoint/2010/main" val="2116866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BA19C8-172E-48AB-8A7D-B9B01F46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 Other Communities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804B-01E1-4C6E-AD6E-771445B687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Illegal Dumping is a State Wide Issue </a:t>
            </a:r>
          </a:p>
          <a:p>
            <a:pPr lvl="2"/>
            <a:r>
              <a:rPr lang="en-US" dirty="0"/>
              <a:t>8 years on State RAID grant review committee</a:t>
            </a:r>
          </a:p>
          <a:p>
            <a:pPr lvl="1"/>
            <a:r>
              <a:rPr lang="en-US" dirty="0"/>
              <a:t>Sharing of resources and ideas only makes the group strong and make illegal dumping harder</a:t>
            </a:r>
          </a:p>
          <a:p>
            <a:pPr lvl="1"/>
            <a:r>
              <a:rPr lang="en-US" dirty="0"/>
              <a:t>Identify resources and Partners in your community to build a state wide illegal dumping coalition </a:t>
            </a:r>
          </a:p>
          <a:p>
            <a:pPr lvl="1"/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9D0E032-6120-49CE-A822-B62431831A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23083"/>
            <a:ext cx="5752064" cy="3235536"/>
          </a:xfrm>
        </p:spPr>
      </p:pic>
    </p:spTree>
    <p:extLst>
      <p:ext uri="{BB962C8B-B14F-4D97-AF65-F5344CB8AC3E}">
        <p14:creationId xmlns:p14="http://schemas.microsoft.com/office/powerpoint/2010/main" val="279554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BA19C8-172E-48AB-8A7D-B9B01F46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804B-01E1-4C6E-AD6E-771445B687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9E3416-219D-4193-9FD4-D82788CD5B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F673B-7076-4D1E-B52D-978D4CE71FD5}"/>
              </a:ext>
            </a:extLst>
          </p:cNvPr>
          <p:cNvSpPr txBox="1"/>
          <p:nvPr/>
        </p:nvSpPr>
        <p:spPr>
          <a:xfrm>
            <a:off x="1150767" y="1625392"/>
            <a:ext cx="85436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Patrick Peck</a:t>
            </a:r>
            <a:br>
              <a:rPr lang="en-US" sz="3600" dirty="0"/>
            </a:br>
            <a:r>
              <a:rPr lang="en-US" sz="3600" dirty="0"/>
              <a:t>Director, South Central Solid Waste Authority</a:t>
            </a:r>
            <a:br>
              <a:rPr lang="en-US" sz="3600" dirty="0"/>
            </a:br>
            <a:r>
              <a:rPr lang="en-US" sz="3600" dirty="0"/>
              <a:t>575 528-3800</a:t>
            </a:r>
            <a:br>
              <a:rPr lang="en-US" sz="3600" dirty="0"/>
            </a:br>
            <a:r>
              <a:rPr lang="en-US" sz="3600" dirty="0">
                <a:hlinkClick r:id="rId3"/>
              </a:rPr>
              <a:t>ppeck@las-cruces.org</a:t>
            </a:r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Website: </a:t>
            </a:r>
            <a:r>
              <a:rPr lang="en-US" sz="3600" dirty="0">
                <a:hlinkClick r:id="rId4"/>
              </a:rPr>
              <a:t>www.scswa.net</a:t>
            </a:r>
            <a:r>
              <a:rPr lang="en-US" sz="3600" dirty="0"/>
              <a:t> </a:t>
            </a:r>
          </a:p>
          <a:p>
            <a:pPr algn="ctr"/>
            <a:r>
              <a:rPr lang="en-US" sz="3600" dirty="0"/>
              <a:t>Facebook: @</a:t>
            </a:r>
            <a:r>
              <a:rPr lang="en-US" sz="3600" dirty="0" err="1"/>
              <a:t>theSCSWA</a:t>
            </a:r>
            <a:endParaRPr lang="en-US" sz="3600" dirty="0"/>
          </a:p>
          <a:p>
            <a:pPr algn="ctr"/>
            <a:r>
              <a:rPr lang="en-US" sz="3600" dirty="0"/>
              <a:t>Instagram: @SCSWARC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D69A50-4302-4475-9B50-7D9CBD8352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19" y="4453720"/>
            <a:ext cx="996955" cy="511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9A08D5-BC06-43C8-8684-821869AA0C0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9" b="89844" l="8594" r="89844">
                        <a14:foregroundMark x1="58984" y1="37305" x2="58984" y2="37305"/>
                        <a14:foregroundMark x1="59375" y1="53125" x2="59375" y2="53125"/>
                        <a14:foregroundMark x1="77734" y1="20508" x2="75977" y2="28125"/>
                        <a14:foregroundMark x1="75977" y1="28125" x2="68555" y2="31055"/>
                        <a14:foregroundMark x1="78516" y1="27344" x2="70508" y2="27539"/>
                        <a14:foregroundMark x1="70508" y1="27539" x2="56250" y2="34961"/>
                        <a14:foregroundMark x1="56250" y1="34961" x2="50781" y2="43164"/>
                        <a14:foregroundMark x1="50781" y1="43164" x2="49805" y2="61719"/>
                        <a14:foregroundMark x1="49805" y1="61719" x2="51758" y2="66406"/>
                        <a14:foregroundMark x1="44336" y1="57031" x2="72461" y2="54102"/>
                        <a14:foregroundMark x1="61133" y1="41016" x2="52148" y2="70703"/>
                        <a14:foregroundMark x1="52148" y1="70703" x2="51172" y2="78320"/>
                        <a14:foregroundMark x1="51172" y1="78320" x2="51563" y2="79102"/>
                        <a14:foregroundMark x1="70898" y1="57813" x2="60547" y2="62500"/>
                        <a14:foregroundMark x1="60547" y1="62500" x2="52734" y2="70703"/>
                        <a14:foregroundMark x1="52734" y1="70703" x2="53516" y2="77930"/>
                        <a14:foregroundMark x1="53516" y1="77930" x2="57813" y2="80078"/>
                        <a14:foregroundMark x1="60156" y1="74805" x2="58984" y2="83984"/>
                        <a14:foregroundMark x1="58984" y1="83984" x2="59766" y2="85742"/>
                        <a14:foregroundMark x1="56250" y1="83984" x2="58203" y2="87891"/>
                        <a14:foregroundMark x1="55273" y1="33008" x2="75977" y2="22070"/>
                        <a14:foregroundMark x1="72656" y1="8984" x2="55273" y2="9570"/>
                        <a14:foregroundMark x1="8984" y1="28320" x2="8594" y2="36719"/>
                        <a14:foregroundMark x1="8594" y1="36719" x2="8984" y2="36914"/>
                        <a14:foregroundMark x1="87109" y1="29492" x2="82617" y2="38672"/>
                        <a14:foregroundMark x1="82617" y1="38672" x2="81836" y2="43555"/>
                        <a14:foregroundMark x1="79492" y1="43359" x2="83398" y2="51563"/>
                        <a14:foregroundMark x1="83398" y1="51563" x2="84375" y2="58984"/>
                        <a14:foregroundMark x1="84375" y1="58984" x2="83984" y2="58984"/>
                        <a14:foregroundMark x1="85352" y1="75586" x2="71289" y2="84766"/>
                        <a14:foregroundMark x1="63477" y1="89063" x2="50195" y2="89453"/>
                        <a14:foregroundMark x1="81445" y1="86523" x2="67969" y2="89258"/>
                        <a14:foregroundMark x1="87695" y1="69727" x2="77539" y2="71875"/>
                        <a14:foregroundMark x1="77539" y1="71875" x2="69141" y2="70703"/>
                        <a14:foregroundMark x1="69141" y1="70703" x2="67188" y2="62500"/>
                        <a14:foregroundMark x1="67188" y1="62500" x2="70898" y2="54688"/>
                        <a14:foregroundMark x1="70898" y1="54688" x2="75781" y2="55469"/>
                        <a14:foregroundMark x1="48047" y1="61133" x2="41992" y2="56836"/>
                        <a14:foregroundMark x1="41992" y1="56836" x2="45703" y2="50195"/>
                        <a14:foregroundMark x1="45703" y1="50195" x2="46094" y2="50195"/>
                        <a14:foregroundMark x1="51758" y1="39063" x2="56641" y2="29102"/>
                        <a14:foregroundMark x1="56641" y1="29102" x2="65234" y2="23633"/>
                        <a14:foregroundMark x1="65234" y1="23633" x2="70313" y2="22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42" y="5054184"/>
            <a:ext cx="443832" cy="443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4836D-9006-4C57-A800-80BEA28C470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8667" y1="23661" x2="48444" y2="17411"/>
                        <a14:foregroundMark x1="48444" y1="17411" x2="59556" y2="18304"/>
                        <a14:foregroundMark x1="44444" y1="35714" x2="44444" y2="35714"/>
                        <a14:foregroundMark x1="44444" y1="35714" x2="43556" y2="58036"/>
                        <a14:foregroundMark x1="43556" y1="58036" x2="53333" y2="54911"/>
                        <a14:foregroundMark x1="62667" y1="51786" x2="24444" y2="53125"/>
                        <a14:foregroundMark x1="24444" y1="53125" x2="47556" y2="65625"/>
                        <a14:foregroundMark x1="47556" y1="65625" x2="51111" y2="58482"/>
                        <a14:foregroundMark x1="36889" y1="34375" x2="46222" y2="55804"/>
                        <a14:foregroundMark x1="46222" y1="55804" x2="54667" y2="62500"/>
                        <a14:foregroundMark x1="55556" y1="30804" x2="54222" y2="66518"/>
                        <a14:foregroundMark x1="54222" y1="66518" x2="56889" y2="72768"/>
                        <a14:foregroundMark x1="70222" y1="27679" x2="61778" y2="62054"/>
                        <a14:foregroundMark x1="61778" y1="62054" x2="64444" y2="69196"/>
                        <a14:foregroundMark x1="33778" y1="18750" x2="63556" y2="20982"/>
                        <a14:foregroundMark x1="67556" y1="22321" x2="86667" y2="33929"/>
                        <a14:foregroundMark x1="86667" y1="33929" x2="76444" y2="56696"/>
                        <a14:foregroundMark x1="76444" y1="56696" x2="76444" y2="59821"/>
                        <a14:foregroundMark x1="72000" y1="71429" x2="52444" y2="83036"/>
                        <a14:foregroundMark x1="52444" y1="83036" x2="45778" y2="82589"/>
                        <a14:foregroundMark x1="39556" y1="79911" x2="22222" y2="74107"/>
                        <a14:foregroundMark x1="25333" y1="67411" x2="24444" y2="43304"/>
                        <a14:foregroundMark x1="26222" y1="28571" x2="25333" y2="48661"/>
                        <a14:foregroundMark x1="78667" y1="32143" x2="80889" y2="46875"/>
                        <a14:foregroundMark x1="84444" y1="62054" x2="84444" y2="62054"/>
                        <a14:foregroundMark x1="84444" y1="62054" x2="68889" y2="77679"/>
                        <a14:foregroundMark x1="24000" y1="71875" x2="22667" y2="48661"/>
                        <a14:foregroundMark x1="22667" y1="48661" x2="24444" y2="43304"/>
                        <a14:foregroundMark x1="22667" y1="45089" x2="27556" y2="28571"/>
                        <a14:foregroundMark x1="25333" y1="23661" x2="49333" y2="17411"/>
                        <a14:foregroundMark x1="49333" y1="17411" x2="64444" y2="33036"/>
                        <a14:foregroundMark x1="82667" y1="33929" x2="80444" y2="6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74" y="5498016"/>
            <a:ext cx="608336" cy="6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9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F7095-0E19-4EFE-9AE7-62EE684C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32013-709E-40D7-B0E0-763DEF543C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96660-66C7-4FF8-BA5B-961C7467D1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9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BA19C8-172E-48AB-8A7D-B9B01F46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All Began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804B-01E1-4C6E-AD6E-771445B687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0930B3-DAB2-4659-AE47-A1B50F1B5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5625"/>
            <a:ext cx="6169269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Illegal Dumping Partnership (IDP) was created in 2011</a:t>
            </a:r>
          </a:p>
          <a:p>
            <a:pPr lvl="1"/>
            <a:r>
              <a:rPr lang="en-US" dirty="0"/>
              <a:t>It started with a simple phone call between Bureau of Land Management &amp; South Central Solid Waste Authority</a:t>
            </a:r>
          </a:p>
          <a:p>
            <a:pPr lvl="2"/>
            <a:r>
              <a:rPr lang="en-US" dirty="0"/>
              <a:t>Do</a:t>
            </a:r>
            <a:r>
              <a:rPr lang="en-US" dirty="0">
                <a:latin typeface="Calisto MT" panose="02040603050505030304" pitchFamily="18" charset="0"/>
              </a:rPr>
              <a:t>ñ</a:t>
            </a:r>
            <a:r>
              <a:rPr lang="en-US" dirty="0"/>
              <a:t>a Ana County was included in the first meeting</a:t>
            </a:r>
          </a:p>
          <a:p>
            <a:r>
              <a:rPr lang="en-US" dirty="0"/>
              <a:t>The founding members are</a:t>
            </a:r>
          </a:p>
          <a:p>
            <a:pPr lvl="1"/>
            <a:r>
              <a:rPr lang="en-US" dirty="0"/>
              <a:t>Bureau of Land Management (BLM)</a:t>
            </a:r>
          </a:p>
          <a:p>
            <a:pPr lvl="1"/>
            <a:r>
              <a:rPr lang="en-US" dirty="0"/>
              <a:t>South Central Solid Waste Authority (SCSWA)</a:t>
            </a:r>
          </a:p>
          <a:p>
            <a:pPr lvl="1"/>
            <a:r>
              <a:rPr lang="en-US" dirty="0"/>
              <a:t>Do</a:t>
            </a:r>
            <a:r>
              <a:rPr lang="en-US" dirty="0">
                <a:latin typeface="Calisto MT" panose="02040603050505030304" pitchFamily="18" charset="0"/>
              </a:rPr>
              <a:t>ñ</a:t>
            </a:r>
            <a:r>
              <a:rPr lang="en-US" dirty="0"/>
              <a:t>a Ana County (DAC)</a:t>
            </a:r>
          </a:p>
          <a:p>
            <a:r>
              <a:rPr lang="en-US" dirty="0"/>
              <a:t>In the beginning, BLM had funding to hire students over the summer to pick up trash.</a:t>
            </a:r>
          </a:p>
          <a:p>
            <a:r>
              <a:rPr lang="en-US" dirty="0"/>
              <a:t>They were looking for partners to help haul and dispose of the collected trash.</a:t>
            </a:r>
          </a:p>
          <a:p>
            <a:r>
              <a:rPr lang="en-US" dirty="0"/>
              <a:t>The 3 partners met and decided to pool their resources and develop an anti-illegal dumping campaign.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BCE68-718C-4FB1-A684-EFD5E52EB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27" y="1935332"/>
            <a:ext cx="4757626" cy="28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0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BA19C8-172E-48AB-8A7D-B9B01F46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804B-01E1-4C6E-AD6E-771445B687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member was able to pledge resources</a:t>
            </a:r>
          </a:p>
          <a:p>
            <a:pPr lvl="1"/>
            <a:r>
              <a:rPr lang="en-US" dirty="0"/>
              <a:t>BLM</a:t>
            </a:r>
          </a:p>
          <a:p>
            <a:pPr lvl="2"/>
            <a:r>
              <a:rPr lang="en-US" dirty="0"/>
              <a:t>Labor, Funding, Enforcement</a:t>
            </a:r>
          </a:p>
          <a:p>
            <a:pPr lvl="1"/>
            <a:r>
              <a:rPr lang="en-US" dirty="0"/>
              <a:t>DAC</a:t>
            </a:r>
          </a:p>
          <a:p>
            <a:pPr lvl="2"/>
            <a:r>
              <a:rPr lang="en-US" dirty="0"/>
              <a:t>Codes, GIS Mapping, Community Groups, Political Support </a:t>
            </a:r>
          </a:p>
          <a:p>
            <a:pPr lvl="1"/>
            <a:r>
              <a:rPr lang="en-US" dirty="0"/>
              <a:t>SCSWA</a:t>
            </a:r>
          </a:p>
          <a:p>
            <a:pPr lvl="2"/>
            <a:r>
              <a:rPr lang="en-US" dirty="0"/>
              <a:t>Discounted Tipping Fees, Hauling, Equipment, Public Relations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067E80-41AB-44E6-AF96-7F9B55193D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1675"/>
            <a:ext cx="5612514" cy="3227196"/>
          </a:xfrm>
        </p:spPr>
      </p:pic>
    </p:spTree>
    <p:extLst>
      <p:ext uri="{BB962C8B-B14F-4D97-AF65-F5344CB8AC3E}">
        <p14:creationId xmlns:p14="http://schemas.microsoft.com/office/powerpoint/2010/main" val="102161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BA19C8-172E-48AB-8A7D-B9B01F46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Original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804B-01E1-4C6E-AD6E-771445B687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Identify areas in the County that had illegal dumping</a:t>
            </a:r>
          </a:p>
          <a:p>
            <a:pPr lvl="1"/>
            <a:r>
              <a:rPr lang="en-US" dirty="0"/>
              <a:t>Define a Targeted Area and Create Enforcement Zones</a:t>
            </a:r>
          </a:p>
          <a:p>
            <a:r>
              <a:rPr lang="en-US" dirty="0"/>
              <a:t>Provide</a:t>
            </a:r>
          </a:p>
          <a:p>
            <a:pPr lvl="1"/>
            <a:r>
              <a:rPr lang="en-US" dirty="0"/>
              <a:t>Seasonal Labor to Clean Up the Area</a:t>
            </a:r>
          </a:p>
          <a:p>
            <a:pPr lvl="1"/>
            <a:r>
              <a:rPr lang="en-US" dirty="0"/>
              <a:t>Education and Public Relations in Targeted Community</a:t>
            </a:r>
          </a:p>
          <a:p>
            <a:pPr lvl="1"/>
            <a:r>
              <a:rPr lang="en-US" dirty="0"/>
              <a:t>Increase Patrols by Law Enforcement and Codes Officers</a:t>
            </a:r>
          </a:p>
          <a:p>
            <a:r>
              <a:rPr lang="en-US" dirty="0"/>
              <a:t>Publicize our success and gain additional support from communities and other agencies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Untrash</a:t>
            </a:r>
            <a:r>
              <a:rPr lang="en-US" dirty="0"/>
              <a:t> Our Desert Summit was first held in the Fall of 2011</a:t>
            </a:r>
          </a:p>
          <a:p>
            <a:pPr lvl="2"/>
            <a:r>
              <a:rPr lang="en-US" dirty="0"/>
              <a:t>Largest illegal dumping meeting ever held in the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C4D032-A364-4658-952A-C238F5974D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8590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36844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BA19C8-172E-48AB-8A7D-B9B01F46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Support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2D8DCB-9857-4A18-BA00-47FE34F393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09031"/>
            <a:ext cx="5181600" cy="29146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C5669-2128-4DEE-8455-9867D911E9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 2012, we found three HHS community surveys that identified solid waste management and or trash to be a top 5 concern of residents in Do</a:t>
            </a:r>
            <a:r>
              <a:rPr lang="en-US" dirty="0">
                <a:latin typeface="Calisto MT" panose="02040603050505030304" pitchFamily="18" charset="0"/>
              </a:rPr>
              <a:t>ñ</a:t>
            </a:r>
            <a:r>
              <a:rPr lang="en-US" dirty="0"/>
              <a:t>a Ana County</a:t>
            </a:r>
          </a:p>
          <a:p>
            <a:r>
              <a:rPr lang="en-US" dirty="0"/>
              <a:t>Utilized these surveys to gain political support</a:t>
            </a:r>
          </a:p>
          <a:p>
            <a:r>
              <a:rPr lang="en-US" dirty="0"/>
              <a:t>Began to develop a community-based program to address concerns</a:t>
            </a:r>
          </a:p>
          <a:p>
            <a:pPr lvl="1"/>
            <a:r>
              <a:rPr lang="en-US" dirty="0"/>
              <a:t>A.C.E.S. ( Hybrid of an Animal Control program)</a:t>
            </a:r>
          </a:p>
          <a:p>
            <a:pPr lvl="2"/>
            <a:r>
              <a:rPr lang="en-US" dirty="0"/>
              <a:t>Codes Officers go into communities to access code violations</a:t>
            </a:r>
          </a:p>
          <a:p>
            <a:pPr lvl="3"/>
            <a:r>
              <a:rPr lang="en-US" dirty="0"/>
              <a:t>Go door to door</a:t>
            </a:r>
          </a:p>
          <a:p>
            <a:pPr lvl="2"/>
            <a:r>
              <a:rPr lang="en-US" dirty="0"/>
              <a:t>Work with local community leaders to set up community clean up 2 weeks later</a:t>
            </a:r>
          </a:p>
          <a:p>
            <a:pPr lvl="3"/>
            <a:r>
              <a:rPr lang="en-US" dirty="0"/>
              <a:t>SCSWA brings in roll-offs and sets up in community</a:t>
            </a:r>
          </a:p>
          <a:p>
            <a:pPr lvl="2"/>
            <a:r>
              <a:rPr lang="en-US" dirty="0"/>
              <a:t>Codes goes back in one month and issue violations to those who don’t comply</a:t>
            </a:r>
          </a:p>
          <a:p>
            <a:pPr lvl="2"/>
            <a:r>
              <a:rPr lang="en-US" dirty="0"/>
              <a:t>Codes has an ACES Calendar and it has clean ups every month of the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BA19C8-172E-48AB-8A7D-B9B01F46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Results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D4EE93-C57F-4C6F-8F95-244605B03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9136" y="3443580"/>
            <a:ext cx="5181600" cy="2355758"/>
          </a:xfrm>
        </p:spPr>
        <p:txBody>
          <a:bodyPr/>
          <a:lstStyle/>
          <a:p>
            <a:r>
              <a:rPr lang="en-US" dirty="0"/>
              <a:t>Collecting the data and presentations are key to maintaining funding  This report made it all the way to Washington D.C</a:t>
            </a:r>
          </a:p>
          <a:p>
            <a:endParaRPr lang="en-US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32E610EB-61CC-4C13-BC5F-AF508ECBD3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51706" y="1825625"/>
            <a:ext cx="3554587" cy="4351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1E8504-261E-45F8-8CDD-CBCB67E223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7462"/>
            <a:ext cx="3823909" cy="286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3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BA19C8-172E-48AB-8A7D-B9B01F46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Work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804B-01E1-4C6E-AD6E-771445B687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Work Crews </a:t>
            </a:r>
          </a:p>
          <a:p>
            <a:pPr lvl="2"/>
            <a:r>
              <a:rPr lang="en-US" dirty="0"/>
              <a:t>don’t just talk about it do it</a:t>
            </a:r>
          </a:p>
          <a:p>
            <a:pPr lvl="2"/>
            <a:r>
              <a:rPr lang="en-US" dirty="0"/>
              <a:t>Volunteers</a:t>
            </a:r>
          </a:p>
          <a:p>
            <a:pPr lvl="3"/>
            <a:r>
              <a:rPr lang="en-US" dirty="0"/>
              <a:t>Labor is your biggest obstacle</a:t>
            </a:r>
          </a:p>
          <a:p>
            <a:pPr lvl="2"/>
            <a:r>
              <a:rPr lang="en-US" dirty="0"/>
              <a:t>Policy</a:t>
            </a:r>
          </a:p>
          <a:p>
            <a:pPr lvl="3"/>
            <a:r>
              <a:rPr lang="en-US" dirty="0"/>
              <a:t>SCSWA will wave tipping fees for any volunteer group </a:t>
            </a:r>
          </a:p>
          <a:p>
            <a:pPr lvl="2"/>
            <a:r>
              <a:rPr lang="en-US" dirty="0"/>
              <a:t>Recognition </a:t>
            </a:r>
          </a:p>
          <a:p>
            <a:pPr lvl="3"/>
            <a:r>
              <a:rPr lang="en-US" dirty="0"/>
              <a:t>Make sure to reward that hard work  with local and state recognition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3B18ABB-81B3-471D-8386-C5CF285DBC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91" y="1253331"/>
            <a:ext cx="3124328" cy="4351338"/>
          </a:xfrm>
        </p:spPr>
      </p:pic>
    </p:spTree>
    <p:extLst>
      <p:ext uri="{BB962C8B-B14F-4D97-AF65-F5344CB8AC3E}">
        <p14:creationId xmlns:p14="http://schemas.microsoft.com/office/powerpoint/2010/main" val="167182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BA19C8-172E-48AB-8A7D-B9B01F46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Word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804B-01E1-4C6E-AD6E-771445B687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2" descr="C:\Users\Suzanne\Documents\Documents\SCSWA\ILLEGAL DUMPING Billboards, Issues\BILLBOARD ILLEGAL DUMPING JULY2013\DAC_1681_14x48 copy.jpg">
            <a:extLst>
              <a:ext uri="{FF2B5EF4-FFF2-40B4-BE49-F238E27FC236}">
                <a16:creationId xmlns:a16="http://schemas.microsoft.com/office/drawing/2014/main" id="{F3DDA9BD-63D3-4051-9BAD-F5DA15F162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09" y="1410494"/>
            <a:ext cx="6990892" cy="209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uzanne\Documents\Documents\SCSWA\ILLEGAL DUMPING Billboards, Issues\BILLBOARD NO THROW FINAL DAC_14x48b3copy.jpg">
            <a:extLst>
              <a:ext uri="{FF2B5EF4-FFF2-40B4-BE49-F238E27FC236}">
                <a16:creationId xmlns:a16="http://schemas.microsoft.com/office/drawing/2014/main" id="{7C6D1EF6-21A8-4DCE-ACF6-60F9C94E3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2" y="4259660"/>
            <a:ext cx="7469723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BB5F5FE-5312-449C-AD74-739BAD9A7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995829"/>
              </p:ext>
            </p:extLst>
          </p:nvPr>
        </p:nvGraphicFramePr>
        <p:xfrm>
          <a:off x="685800" y="1410494"/>
          <a:ext cx="4222044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6" imgW="3352800" imgH="2057400" progId="AcroExch.Document.DC">
                  <p:embed/>
                </p:oleObj>
              </mc:Choice>
              <mc:Fallback>
                <p:oleObj name="Acrobat Document" r:id="rId6" imgW="3352800" imgH="2057400" progId="AcroExch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00" y="1410494"/>
                        <a:ext cx="4222044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1273B81-8A92-4698-8342-079D700500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27" y="3568823"/>
            <a:ext cx="5285174" cy="39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804B-01E1-4C6E-AD6E-771445B6875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Content Placeholder 11" descr="Screen Clipping">
            <a:extLst>
              <a:ext uri="{FF2B5EF4-FFF2-40B4-BE49-F238E27FC236}">
                <a16:creationId xmlns:a16="http://schemas.microsoft.com/office/drawing/2014/main" id="{B96C14EC-A87E-44A7-8C5F-B7DB877767A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557588"/>
            <a:ext cx="5181600" cy="3506787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5225AE42-48E6-4A7A-899D-B1FEA83CF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970" y="372499"/>
            <a:ext cx="3696093" cy="3628795"/>
          </a:xfrm>
          <a:prstGeom prst="rect">
            <a:avLst/>
          </a:prstGeom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07226082-199B-465D-BA32-0258F0D10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3570298"/>
            <a:ext cx="5542222" cy="4972744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83519EFB-624E-444A-91B3-1BDC64712E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50" y="1896351"/>
            <a:ext cx="5371707" cy="5096586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95AD7DC1-3113-494E-BB53-5EFBF1EC05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78" y="760151"/>
            <a:ext cx="3464270" cy="317775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A37E4E9-E887-4BA4-A742-806DC3133E39}"/>
              </a:ext>
            </a:extLst>
          </p:cNvPr>
          <p:cNvSpPr txBox="1">
            <a:spLocks/>
          </p:cNvSpPr>
          <p:nvPr/>
        </p:nvSpPr>
        <p:spPr>
          <a:xfrm>
            <a:off x="2054352" y="228600"/>
            <a:ext cx="7772400" cy="13906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Newspaper articles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60 Articles – 7 years</a:t>
            </a:r>
          </a:p>
        </p:txBody>
      </p:sp>
    </p:spTree>
    <p:extLst>
      <p:ext uri="{BB962C8B-B14F-4D97-AF65-F5344CB8AC3E}">
        <p14:creationId xmlns:p14="http://schemas.microsoft.com/office/powerpoint/2010/main" val="247537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</TotalTime>
  <Words>489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Calisto MT</vt:lpstr>
      <vt:lpstr>Office Theme</vt:lpstr>
      <vt:lpstr>Acrobat Document</vt:lpstr>
      <vt:lpstr>Combating Illegal Dumping In Doña Ana County  ********** Creating the Illegal Dumping Partnership</vt:lpstr>
      <vt:lpstr>How It All Began</vt:lpstr>
      <vt:lpstr>Resources </vt:lpstr>
      <vt:lpstr>The Original Plan</vt:lpstr>
      <vt:lpstr>Additional Support</vt:lpstr>
      <vt:lpstr>Published Results </vt:lpstr>
      <vt:lpstr>Getting the Work Done</vt:lpstr>
      <vt:lpstr>Getting the Word Out</vt:lpstr>
      <vt:lpstr>PowerPoint Presentation</vt:lpstr>
      <vt:lpstr>Mentor Other Communities </vt:lpstr>
      <vt:lpstr>Contact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Tarkeysha Burton</dc:creator>
  <cp:lastModifiedBy>Vicki Lusk</cp:lastModifiedBy>
  <cp:revision>59</cp:revision>
  <dcterms:created xsi:type="dcterms:W3CDTF">2016-07-20T20:16:20Z</dcterms:created>
  <dcterms:modified xsi:type="dcterms:W3CDTF">2018-10-22T20:27:40Z</dcterms:modified>
</cp:coreProperties>
</file>